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376" r:id="rId3"/>
    <p:sldId id="553" r:id="rId4"/>
    <p:sldId id="556" r:id="rId5"/>
    <p:sldId id="555" r:id="rId6"/>
    <p:sldId id="523" r:id="rId7"/>
    <p:sldId id="524" r:id="rId8"/>
    <p:sldId id="525" r:id="rId9"/>
    <p:sldId id="526" r:id="rId10"/>
    <p:sldId id="545" r:id="rId11"/>
    <p:sldId id="557" r:id="rId12"/>
    <p:sldId id="558" r:id="rId13"/>
    <p:sldId id="530" r:id="rId14"/>
    <p:sldId id="527" r:id="rId15"/>
    <p:sldId id="528" r:id="rId16"/>
    <p:sldId id="529" r:id="rId17"/>
    <p:sldId id="563" r:id="rId18"/>
    <p:sldId id="565" r:id="rId19"/>
    <p:sldId id="564" r:id="rId20"/>
    <p:sldId id="531" r:id="rId21"/>
    <p:sldId id="532" r:id="rId22"/>
    <p:sldId id="546" r:id="rId23"/>
    <p:sldId id="533" r:id="rId24"/>
    <p:sldId id="547" r:id="rId25"/>
    <p:sldId id="534" r:id="rId26"/>
    <p:sldId id="552" r:id="rId27"/>
    <p:sldId id="548" r:id="rId28"/>
    <p:sldId id="551" r:id="rId29"/>
    <p:sldId id="566" r:id="rId30"/>
    <p:sldId id="550" r:id="rId31"/>
    <p:sldId id="535" r:id="rId32"/>
    <p:sldId id="536" r:id="rId33"/>
    <p:sldId id="537" r:id="rId34"/>
    <p:sldId id="538" r:id="rId35"/>
    <p:sldId id="539" r:id="rId36"/>
    <p:sldId id="567" r:id="rId37"/>
    <p:sldId id="540" r:id="rId38"/>
    <p:sldId id="560" r:id="rId39"/>
    <p:sldId id="542" r:id="rId40"/>
    <p:sldId id="561" r:id="rId41"/>
    <p:sldId id="541" r:id="rId42"/>
    <p:sldId id="568" r:id="rId43"/>
    <p:sldId id="543" r:id="rId44"/>
    <p:sldId id="562" r:id="rId45"/>
    <p:sldId id="544" r:id="rId46"/>
    <p:sldId id="378" r:id="rId4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76" d="100"/>
          <a:sy n="76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Food and Beverage Management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4941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2016 Cousins et al: 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and Beverage Management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</a:t>
            </a:r>
            <a:r>
              <a:rPr lang="en-GB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edition, Goodfellow Publishers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5184" y="8676456"/>
            <a:ext cx="1772816" cy="4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6B9AA-3ABD-4774-B49E-25C433D53B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71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/>
              <a:t>Food and Beverage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37773-91BD-4777-98D0-DEF7E5184F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032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Food and Beverage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773-91BD-4777-98D0-DEF7E5184FC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8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n-US"/>
              <a:t>Food and Beverage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37773-91BD-4777-98D0-DEF7E5184FCF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71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576" y="9807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00800" cy="12961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74C5D-CFEE-4336-BD10-8296FA905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3927559"/>
            <a:ext cx="1960238" cy="2777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 marL="1143000" indent="-2286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930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59606" y="6115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 userDrawn="1"/>
        </p:nvSpPr>
        <p:spPr bwMode="auto">
          <a:xfrm>
            <a:off x="2039938" y="6614270"/>
            <a:ext cx="7104062" cy="2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2022 Cousins et al: </a:t>
            </a:r>
            <a:r>
              <a:rPr lang="en-GB" altLang="en-US" sz="11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Food and Beverage Management</a:t>
            </a:r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6th edition, Goodfellow Publishers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Food and Beverage Management</a:t>
            </a:r>
            <a:br>
              <a:rPr lang="en-GB" altLang="en-US" dirty="0"/>
            </a:br>
            <a:r>
              <a:rPr lang="en-GB" altLang="en-US" dirty="0"/>
              <a:t>The sixth edition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420888"/>
            <a:ext cx="8568952" cy="1368152"/>
          </a:xfrm>
        </p:spPr>
        <p:txBody>
          <a:bodyPr/>
          <a:lstStyle/>
          <a:p>
            <a:r>
              <a:rPr lang="en-GB" altLang="en-US" dirty="0"/>
              <a:t>Chapter 10</a:t>
            </a:r>
          </a:p>
          <a:p>
            <a:r>
              <a:rPr lang="en-US" altLang="en-US" dirty="0"/>
              <a:t>Making Strategic Decisions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analysis can: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Identify trends and progress</a:t>
            </a:r>
          </a:p>
          <a:p>
            <a:r>
              <a:rPr lang="en-GB" sz="2800" dirty="0"/>
              <a:t>Enable comparisons with the competition and the industry as a whole</a:t>
            </a:r>
          </a:p>
          <a:p>
            <a:r>
              <a:rPr lang="en-GB" sz="2800" dirty="0"/>
              <a:t>Reveal lost profit and growth potential</a:t>
            </a:r>
          </a:p>
          <a:p>
            <a:r>
              <a:rPr lang="en-GB" sz="2800" dirty="0"/>
              <a:t>Identify areas needing improvement</a:t>
            </a:r>
          </a:p>
          <a:p>
            <a:r>
              <a:rPr lang="en-GB" sz="2800" dirty="0"/>
              <a:t>Highlight and emphasise possible danger areas</a:t>
            </a:r>
          </a:p>
        </p:txBody>
      </p:sp>
    </p:spTree>
    <p:extLst>
      <p:ext uri="{BB962C8B-B14F-4D97-AF65-F5344CB8AC3E}">
        <p14:creationId xmlns:p14="http://schemas.microsoft.com/office/powerpoint/2010/main" val="40003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67A3-F43B-43E2-891C-A49FCE31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9C161-08F5-4F36-9739-1905692E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2060848"/>
            <a:ext cx="7772400" cy="4464496"/>
          </a:xfrm>
        </p:spPr>
        <p:txBody>
          <a:bodyPr/>
          <a:lstStyle/>
          <a:p>
            <a:pPr lvl="0"/>
            <a:r>
              <a:rPr lang="en-GB" sz="2800" dirty="0"/>
              <a:t>Includes:</a:t>
            </a:r>
          </a:p>
          <a:p>
            <a:pPr lvl="1"/>
            <a:r>
              <a:rPr lang="en-GB" sz="2400" dirty="0"/>
              <a:t>Operational ratios </a:t>
            </a:r>
          </a:p>
          <a:p>
            <a:pPr lvl="1"/>
            <a:r>
              <a:rPr lang="en-GB" sz="2400" dirty="0"/>
              <a:t>Activity ratios </a:t>
            </a:r>
          </a:p>
          <a:p>
            <a:pPr lvl="1"/>
            <a:r>
              <a:rPr lang="en-GB" sz="2400" dirty="0"/>
              <a:t>Profitability ratios </a:t>
            </a:r>
          </a:p>
          <a:p>
            <a:pPr lvl="1"/>
            <a:r>
              <a:rPr lang="en-GB" sz="2400" dirty="0"/>
              <a:t>Liquidity ratio </a:t>
            </a:r>
          </a:p>
          <a:p>
            <a:pPr lvl="1"/>
            <a:r>
              <a:rPr lang="en-GB" sz="2400" dirty="0"/>
              <a:t>Gearing ratios </a:t>
            </a:r>
          </a:p>
          <a:p>
            <a:pPr lvl="1"/>
            <a:r>
              <a:rPr lang="en-GB" sz="2400" dirty="0"/>
              <a:t>Stock market ratios</a:t>
            </a:r>
          </a:p>
          <a:p>
            <a:pPr lvl="1"/>
            <a:r>
              <a:rPr lang="en-GB" sz="2400" dirty="0"/>
              <a:t>Social media and marketing</a:t>
            </a:r>
          </a:p>
          <a:p>
            <a:pPr marL="57150" indent="0">
              <a:buNone/>
            </a:pPr>
            <a:endParaRPr lang="en-GB" sz="1600" dirty="0"/>
          </a:p>
          <a:p>
            <a:pPr marL="57150" indent="0">
              <a:buNone/>
            </a:pPr>
            <a:r>
              <a:rPr lang="en-GB" sz="1600" dirty="0"/>
              <a:t>The formulae and explanations of what the indi­vidual ratio can indicate, are detailed in Appendix A </a:t>
            </a:r>
            <a:r>
              <a:rPr lang="en-GB" sz="1600" i="1" dirty="0"/>
              <a:t>Food and Beverage Management 6</a:t>
            </a:r>
            <a:r>
              <a:rPr lang="en-GB" sz="1600" baseline="30000" dirty="0"/>
              <a:t>th</a:t>
            </a:r>
            <a:r>
              <a:rPr lang="en-GB" sz="1600" dirty="0"/>
              <a:t> edition, Cousins et. al.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15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935-3530-4A76-97A2-F528E4CA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87C9-F13B-4738-A467-E76FC8BE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Have the potential to draw attention only to things that can be easily measured</a:t>
            </a:r>
          </a:p>
          <a:p>
            <a:r>
              <a:rPr lang="en-GB" sz="2800" dirty="0"/>
              <a:t>Performance indicators measure behaviour, but can also change behaviour to only satisfy the indicator</a:t>
            </a:r>
          </a:p>
          <a:p>
            <a:r>
              <a:rPr lang="en-GB" sz="2800" dirty="0"/>
              <a:t>Some of the indicators are prone to being manipulated to give the impression of higher quality than is actually being achieved</a:t>
            </a:r>
          </a:p>
        </p:txBody>
      </p:sp>
    </p:spTree>
    <p:extLst>
      <p:ext uri="{BB962C8B-B14F-4D97-AF65-F5344CB8AC3E}">
        <p14:creationId xmlns:p14="http://schemas.microsoft.com/office/powerpoint/2010/main" val="29245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Quantitative evaluation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Should be used as an additional tool to back up issues identified in another area of analysis </a:t>
            </a:r>
          </a:p>
          <a:p>
            <a:r>
              <a:rPr lang="en-GB" sz="2800" dirty="0"/>
              <a:t>Evaluation of the quantitative analysis is more important than figures themselves </a:t>
            </a:r>
          </a:p>
          <a:p>
            <a:r>
              <a:rPr lang="en-GB" altLang="en-US" sz="2800" dirty="0"/>
              <a:t>Quantitative evaluation supports:</a:t>
            </a:r>
          </a:p>
          <a:p>
            <a:pPr lvl="1"/>
            <a:r>
              <a:rPr lang="en-GB" altLang="en-US" sz="2400" dirty="0"/>
              <a:t>Making informed evaluation of the business</a:t>
            </a:r>
          </a:p>
          <a:p>
            <a:pPr lvl="1"/>
            <a:r>
              <a:rPr lang="en-GB" altLang="en-US" sz="2400" dirty="0"/>
              <a:t>Allowing for external comparison</a:t>
            </a:r>
          </a:p>
          <a:p>
            <a:pPr lvl="1"/>
            <a:r>
              <a:rPr lang="en-GB" altLang="en-US" sz="2400" dirty="0"/>
              <a:t>Ensuring the right questions are asked</a:t>
            </a:r>
          </a:p>
        </p:txBody>
      </p:sp>
    </p:spTree>
    <p:extLst>
      <p:ext uri="{BB962C8B-B14F-4D97-AF65-F5344CB8AC3E}">
        <p14:creationId xmlns:p14="http://schemas.microsoft.com/office/powerpoint/2010/main" val="36285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Business environment appraisal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Two main approaches:</a:t>
            </a:r>
          </a:p>
          <a:p>
            <a:pPr marL="0" indent="0">
              <a:buNone/>
            </a:pPr>
            <a:endParaRPr lang="en-GB" altLang="en-US" dirty="0"/>
          </a:p>
          <a:p>
            <a:pPr lvl="1"/>
            <a:r>
              <a:rPr lang="en-GB" altLang="en-US" sz="2400" dirty="0"/>
              <a:t>Macro-environment</a:t>
            </a:r>
          </a:p>
          <a:p>
            <a:pPr lvl="2"/>
            <a:r>
              <a:rPr lang="en-GB" altLang="en-US" dirty="0"/>
              <a:t>PESTLE</a:t>
            </a:r>
          </a:p>
          <a:p>
            <a:pPr lvl="1"/>
            <a:endParaRPr lang="en-GB" altLang="en-US" sz="2400" dirty="0"/>
          </a:p>
          <a:p>
            <a:pPr lvl="1"/>
            <a:r>
              <a:rPr lang="en-GB" altLang="en-US" sz="2400" dirty="0"/>
              <a:t>Micro-environment</a:t>
            </a:r>
          </a:p>
          <a:p>
            <a:pPr lvl="2"/>
            <a:r>
              <a:rPr lang="en-GB" altLang="en-US" dirty="0"/>
              <a:t>Porter’s Five forces</a:t>
            </a:r>
          </a:p>
        </p:txBody>
      </p:sp>
    </p:spTree>
    <p:extLst>
      <p:ext uri="{BB962C8B-B14F-4D97-AF65-F5344CB8AC3E}">
        <p14:creationId xmlns:p14="http://schemas.microsoft.com/office/powerpoint/2010/main" val="69009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business macro-environment</a:t>
            </a:r>
            <a:endParaRPr lang="en-US" alt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349500"/>
            <a:ext cx="7772400" cy="378301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b="1" dirty="0"/>
              <a:t>P	</a:t>
            </a:r>
            <a:r>
              <a:rPr lang="en-GB" altLang="en-US" sz="2800" dirty="0"/>
              <a:t>Political</a:t>
            </a:r>
          </a:p>
          <a:p>
            <a:pPr marL="0" indent="0">
              <a:buNone/>
            </a:pPr>
            <a:r>
              <a:rPr lang="en-GB" altLang="en-US" sz="2800" b="1" dirty="0"/>
              <a:t>E</a:t>
            </a:r>
            <a:r>
              <a:rPr lang="en-GB" altLang="en-US" sz="2800" dirty="0"/>
              <a:t>	Economic</a:t>
            </a:r>
          </a:p>
          <a:p>
            <a:pPr marL="0" indent="0">
              <a:buNone/>
            </a:pPr>
            <a:r>
              <a:rPr lang="en-GB" altLang="en-US" sz="2800" b="1" dirty="0"/>
              <a:t>S</a:t>
            </a:r>
            <a:r>
              <a:rPr lang="en-GB" altLang="en-US" sz="2800" dirty="0"/>
              <a:t>	Socio-cultural</a:t>
            </a:r>
          </a:p>
          <a:p>
            <a:pPr marL="0" indent="0">
              <a:buNone/>
            </a:pPr>
            <a:r>
              <a:rPr lang="en-GB" altLang="en-US" sz="2800" b="1" dirty="0"/>
              <a:t>T</a:t>
            </a:r>
            <a:r>
              <a:rPr lang="en-GB" altLang="en-US" sz="2800" dirty="0"/>
              <a:t>	Technological</a:t>
            </a:r>
          </a:p>
          <a:p>
            <a:pPr marL="0" indent="0">
              <a:buNone/>
            </a:pPr>
            <a:r>
              <a:rPr lang="en-GB" altLang="en-US" sz="2800" b="1" dirty="0"/>
              <a:t>L</a:t>
            </a:r>
            <a:r>
              <a:rPr lang="en-GB" altLang="en-US" sz="2800" dirty="0"/>
              <a:t>	Legal</a:t>
            </a:r>
          </a:p>
          <a:p>
            <a:pPr marL="0" indent="0">
              <a:buNone/>
            </a:pPr>
            <a:r>
              <a:rPr lang="en-GB" altLang="en-US" sz="2800" b="1" dirty="0"/>
              <a:t>E</a:t>
            </a:r>
            <a:r>
              <a:rPr lang="en-GB" altLang="en-US" sz="2800" dirty="0"/>
              <a:t>	Ecological (environmental)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2669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7086600" cy="838200"/>
          </a:xfrm>
        </p:spPr>
        <p:txBody>
          <a:bodyPr/>
          <a:lstStyle/>
          <a:p>
            <a:r>
              <a:rPr lang="en-GB" altLang="en-US" dirty="0"/>
              <a:t>The business micro-environment</a:t>
            </a:r>
            <a:endParaRPr lang="en-US" altLang="en-US" dirty="0"/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57200" y="6172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altLang="en-US" sz="1000">
                <a:latin typeface="Arial" pitchFamily="34" charset="0"/>
              </a:rPr>
              <a:t>Adapted from Porter 2004</a:t>
            </a:r>
            <a:endParaRPr lang="en-GB" altLang="en-US" sz="1000">
              <a:latin typeface="Arial" pitchFamily="34" charset="0"/>
            </a:endParaRP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4797" y="2348880"/>
            <a:ext cx="2236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000" dirty="0">
                <a:latin typeface="+mn-lt"/>
              </a:rPr>
              <a:t>Porter’s Five Forces</a:t>
            </a:r>
          </a:p>
        </p:txBody>
      </p:sp>
      <p:pic>
        <p:nvPicPr>
          <p:cNvPr id="3074" name="Picture 2" descr="C:\Users\CousinsJ\Documents\FoodAndBev\FandB Management\FandB 4th\PowerPoint for web 4th\FandBM 4th Figure and table images\Figure 10.2 Porter Five For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2" y="1981026"/>
            <a:ext cx="6624736" cy="42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09DC-41CF-5B33-14F0-A8763E61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Porter’s Five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69FB-968A-E60F-D877-13242E83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772400" cy="4536504"/>
          </a:xfrm>
        </p:spPr>
        <p:txBody>
          <a:bodyPr/>
          <a:lstStyle/>
          <a:p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Industry competitors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food service businesses that are in direct competition</a:t>
            </a:r>
          </a:p>
          <a:p>
            <a:r>
              <a:rPr lang="en-GB" sz="24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 entrants </a:t>
            </a:r>
            <a:r>
              <a:rPr lang="en-GB" sz="24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the new organisations, which may threaten the business of existing organisations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Suppliers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the business can have bargaining power</a:t>
            </a:r>
          </a:p>
          <a:p>
            <a:r>
              <a:rPr lang="en-GB" sz="24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Buyers </a:t>
            </a:r>
            <a:r>
              <a:rPr lang="en-GB" sz="24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power to affect the business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Substitutes </a:t>
            </a:r>
            <a:r>
              <a:rPr lang="en-GB" sz="24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alternative products which the buyers might choose instead of the food service operations product 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6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7976-3A6B-3CA6-6D7D-66E94D0B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8978E-0C6F-0F7C-3C9D-EA0A02A39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Evaluation takes account of the quantitative analysis and the appraisal of the macro and micro  business environment</a:t>
            </a:r>
          </a:p>
          <a:p>
            <a:r>
              <a:rPr lang="en-US" sz="2800" dirty="0"/>
              <a:t>Qualitative evaluation can lead to informed views on a variety of aspects of the business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500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9AD1-772E-63C6-F9BC-053B8C47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8758-E00A-582F-1D89-88274044E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Includes monitoring the effectiveness of:</a:t>
            </a:r>
          </a:p>
          <a:p>
            <a:pPr lvl="1"/>
            <a:r>
              <a:rPr lang="en-GB" dirty="0"/>
              <a:t>The service specification</a:t>
            </a:r>
          </a:p>
          <a:p>
            <a:pPr lvl="1"/>
            <a:r>
              <a:rPr lang="en-GB" dirty="0"/>
              <a:t>Processes and procedures</a:t>
            </a:r>
          </a:p>
          <a:p>
            <a:pPr lvl="1"/>
            <a:r>
              <a:rPr lang="en-GB" dirty="0"/>
              <a:t>Quality control and quality assurance</a:t>
            </a:r>
          </a:p>
          <a:p>
            <a:pPr lvl="1"/>
            <a:r>
              <a:rPr lang="en-GB" dirty="0"/>
              <a:t>Use of equipment</a:t>
            </a:r>
          </a:p>
          <a:p>
            <a:pPr lvl="1"/>
            <a:r>
              <a:rPr lang="en-GB" dirty="0"/>
              <a:t>Staffing</a:t>
            </a:r>
          </a:p>
          <a:p>
            <a:pPr lvl="1"/>
            <a:r>
              <a:rPr lang="en-GB" dirty="0"/>
              <a:t>Current and future capability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13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352928" cy="1143000"/>
          </a:xfrm>
        </p:spPr>
        <p:txBody>
          <a:bodyPr/>
          <a:lstStyle/>
          <a:p>
            <a:r>
              <a:rPr lang="en-GB" altLang="en-US" dirty="0"/>
              <a:t>Analysis using the Food Service Cycle</a:t>
            </a:r>
            <a:endParaRPr lang="en-US" altLang="en-US" dirty="0"/>
          </a:p>
        </p:txBody>
      </p:sp>
      <p:pic>
        <p:nvPicPr>
          <p:cNvPr id="163844" name="Picture 4" descr="C:\Documents and Settings\cousinsj\My Documents\FoodAndBev\FandB Management\FandB 2011\FandB PPT\Figs and Tables 3rd\Figure 1.1 sour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71628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usinsJ\Documents\FoodAndBev\FandB Management\FandB 4th\PowerPoint for web 4th\FandBM 4th Figure and table images\Figire 1.1 Food Service Cy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06489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50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Food Service Cycle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772400" cy="4002087"/>
          </a:xfrm>
        </p:spPr>
        <p:txBody>
          <a:bodyPr/>
          <a:lstStyle/>
          <a:p>
            <a:r>
              <a:rPr lang="en-GB" altLang="en-US" sz="2800" dirty="0">
                <a:cs typeface="Times New Roman" pitchFamily="18" charset="0"/>
              </a:rPr>
              <a:t>Difficulties in one element of the cycle will cause difficulties in the elements of the cycle that follow</a:t>
            </a:r>
          </a:p>
          <a:p>
            <a:pPr marL="0" indent="0">
              <a:buNone/>
            </a:pPr>
            <a:endParaRPr lang="en-GB" altLang="en-US" sz="2800" dirty="0">
              <a:cs typeface="Times New Roman" pitchFamily="18" charset="0"/>
            </a:endParaRPr>
          </a:p>
          <a:p>
            <a:r>
              <a:rPr lang="en-GB" altLang="en-US" sz="2800" dirty="0">
                <a:cs typeface="Times New Roman" pitchFamily="18" charset="0"/>
              </a:rPr>
              <a:t>Difficulties experienced under one element of the cycle will have their causes in preceding elements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76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With other organisations generally</a:t>
            </a:r>
          </a:p>
          <a:p>
            <a:r>
              <a:rPr lang="en-GB" sz="2800" dirty="0"/>
              <a:t>With other similar organisations</a:t>
            </a:r>
          </a:p>
          <a:p>
            <a:r>
              <a:rPr lang="en-GB" sz="2800" dirty="0"/>
              <a:t>Against industry norms</a:t>
            </a:r>
          </a:p>
          <a:p>
            <a:r>
              <a:rPr lang="en-GB" sz="2800" dirty="0"/>
              <a:t>Through benchmarking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05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Assessing organisational capability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Resource analysis</a:t>
            </a:r>
          </a:p>
          <a:p>
            <a:pPr lvl="1"/>
            <a:r>
              <a:rPr lang="en-GB" altLang="en-US" sz="2400" dirty="0"/>
              <a:t>How well do we do what we do?</a:t>
            </a:r>
          </a:p>
          <a:p>
            <a:pPr lvl="1"/>
            <a:r>
              <a:rPr lang="en-GB" altLang="en-US" sz="2400" dirty="0"/>
              <a:t>Existing capacity for change</a:t>
            </a:r>
          </a:p>
          <a:p>
            <a:pPr lvl="1"/>
            <a:r>
              <a:rPr lang="en-GB" altLang="en-US" sz="2400" dirty="0"/>
              <a:t>Identifying changes in resources </a:t>
            </a:r>
          </a:p>
          <a:p>
            <a:r>
              <a:rPr lang="en-GB" altLang="en-US" sz="2800" dirty="0"/>
              <a:t>Value chain analysis</a:t>
            </a:r>
          </a:p>
          <a:p>
            <a:pPr lvl="1"/>
            <a:r>
              <a:rPr lang="en-GB" altLang="en-US" sz="2400" dirty="0"/>
              <a:t>Examine all stages of the food service cycle</a:t>
            </a:r>
          </a:p>
        </p:txBody>
      </p:sp>
    </p:spTree>
    <p:extLst>
      <p:ext uri="{BB962C8B-B14F-4D97-AF65-F5344CB8AC3E}">
        <p14:creationId xmlns:p14="http://schemas.microsoft.com/office/powerpoint/2010/main" val="10161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analysis and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2060848"/>
            <a:ext cx="8222555" cy="4114800"/>
          </a:xfrm>
        </p:spPr>
        <p:txBody>
          <a:bodyPr/>
          <a:lstStyle/>
          <a:p>
            <a:r>
              <a:rPr lang="en-GB" sz="2800" dirty="0"/>
              <a:t>Seeks to manage the interface between:</a:t>
            </a:r>
          </a:p>
          <a:p>
            <a:pPr lvl="1"/>
            <a:r>
              <a:rPr lang="en-GB" dirty="0"/>
              <a:t>The external environment</a:t>
            </a:r>
          </a:p>
          <a:p>
            <a:pPr marL="800100" lvl="2" indent="0">
              <a:buNone/>
            </a:pPr>
            <a:r>
              <a:rPr lang="en-GB" dirty="0"/>
              <a:t>(opportunities and threats)</a:t>
            </a:r>
          </a:p>
          <a:p>
            <a:pPr marL="857250" lvl="2" indent="0">
              <a:buNone/>
            </a:pPr>
            <a:r>
              <a:rPr lang="en-GB" sz="2800" dirty="0"/>
              <a:t>and</a:t>
            </a:r>
          </a:p>
          <a:p>
            <a:pPr lvl="1"/>
            <a:r>
              <a:rPr lang="en-GB" dirty="0"/>
              <a:t>The internal capabilities of the operation</a:t>
            </a:r>
          </a:p>
          <a:p>
            <a:pPr marL="800100" lvl="2" indent="0">
              <a:buNone/>
            </a:pPr>
            <a:r>
              <a:rPr lang="en-GB" dirty="0"/>
              <a:t>(strengths and weaknesses)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65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SWOT matrix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308" y="1916832"/>
            <a:ext cx="8705383" cy="4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93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2060848"/>
            <a:ext cx="7772400" cy="4464496"/>
          </a:xfrm>
        </p:spPr>
        <p:txBody>
          <a:bodyPr/>
          <a:lstStyle/>
          <a:p>
            <a:r>
              <a:rPr lang="en-GB" sz="2800" dirty="0"/>
              <a:t>Need for constant monitoring</a:t>
            </a:r>
          </a:p>
          <a:p>
            <a:r>
              <a:rPr lang="en-GB" sz="2800" dirty="0"/>
              <a:t>Assess for now and the future:</a:t>
            </a:r>
          </a:p>
          <a:p>
            <a:pPr lvl="1"/>
            <a:r>
              <a:rPr lang="en-GB" sz="2400" dirty="0"/>
              <a:t>What possible external changes might turn a current strength into a weakness, or vice versa?</a:t>
            </a:r>
          </a:p>
          <a:p>
            <a:pPr lvl="1"/>
            <a:r>
              <a:rPr lang="en-GB" sz="2400" dirty="0"/>
              <a:t>How can current strengths be used to explore future opportunities?</a:t>
            </a:r>
          </a:p>
          <a:p>
            <a:pPr lvl="1"/>
            <a:r>
              <a:rPr lang="en-GB" sz="2400" dirty="0"/>
              <a:t>Are current resource capabilities able to meet future demands?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for a balanced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294563" cy="4464496"/>
          </a:xfrm>
        </p:spPr>
        <p:txBody>
          <a:bodyPr/>
          <a:lstStyle/>
          <a:p>
            <a:r>
              <a:rPr lang="en-GB" sz="2800" dirty="0"/>
              <a:t>Decision making must take account of four perspectives:</a:t>
            </a:r>
          </a:p>
          <a:p>
            <a:pPr lvl="1"/>
            <a:r>
              <a:rPr lang="en-GB" sz="2400" b="1" dirty="0"/>
              <a:t>Developmental</a:t>
            </a:r>
            <a:r>
              <a:rPr lang="en-GB" sz="2400" dirty="0"/>
              <a:t> – organisational capacity, knowledge and innovation</a:t>
            </a:r>
          </a:p>
          <a:p>
            <a:pPr lvl="1"/>
            <a:r>
              <a:rPr lang="en-GB" sz="2400" b="1" dirty="0"/>
              <a:t>Operational </a:t>
            </a:r>
            <a:r>
              <a:rPr lang="en-GB" sz="2400" dirty="0"/>
              <a:t>– efficiency</a:t>
            </a:r>
          </a:p>
          <a:p>
            <a:pPr lvl="1"/>
            <a:r>
              <a:rPr lang="en-GB" sz="2400" b="1" dirty="0"/>
              <a:t>External</a:t>
            </a:r>
            <a:r>
              <a:rPr lang="en-GB" sz="2400" dirty="0"/>
              <a:t> – stakeholder and customer satisfaction</a:t>
            </a:r>
          </a:p>
          <a:p>
            <a:pPr lvl="1"/>
            <a:r>
              <a:rPr lang="en-GB" sz="2400" b="1" dirty="0"/>
              <a:t>Financial</a:t>
            </a:r>
            <a:r>
              <a:rPr lang="en-GB" sz="2400" dirty="0"/>
              <a:t> – performance and financial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6497488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Balanced Scorecard Institute</a:t>
            </a:r>
          </a:p>
        </p:txBody>
      </p:sp>
    </p:spTree>
    <p:extLst>
      <p:ext uri="{BB962C8B-B14F-4D97-AF65-F5344CB8AC3E}">
        <p14:creationId xmlns:p14="http://schemas.microsoft.com/office/powerpoint/2010/main" val="11180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Balanced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424" y="4746855"/>
            <a:ext cx="7940190" cy="72008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Organisations need to know:</a:t>
            </a:r>
          </a:p>
          <a:p>
            <a:pPr marL="0" indent="0">
              <a:buNone/>
            </a:pPr>
            <a:r>
              <a:rPr lang="en-GB" sz="1800" dirty="0"/>
              <a:t>how the </a:t>
            </a:r>
            <a:r>
              <a:rPr lang="en-GB" sz="1800" b="1" dirty="0"/>
              <a:t>Internal Drivers </a:t>
            </a:r>
            <a:r>
              <a:rPr lang="en-GB" sz="1800" dirty="0"/>
              <a:t>are contributing to the </a:t>
            </a:r>
            <a:r>
              <a:rPr lang="en-GB" sz="1800" b="1" dirty="0"/>
              <a:t>Results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726" y="2204864"/>
            <a:ext cx="7737773" cy="20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75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2B73-A665-A137-DB77-BA5F53FB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Balanced Score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7A90-7F6F-B9CA-47C7-14FFA6D0C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772400" cy="4752528"/>
          </a:xfrm>
        </p:spPr>
        <p:txBody>
          <a:bodyPr/>
          <a:lstStyle/>
          <a:p>
            <a:r>
              <a:rPr lang="en-US" sz="2800" dirty="0"/>
              <a:t>Helps to:</a:t>
            </a:r>
          </a:p>
          <a:p>
            <a:pPr lvl="1"/>
            <a:r>
              <a:rPr lang="en-US" sz="2400" dirty="0"/>
              <a:t>Translate the mission statement into operational terms</a:t>
            </a:r>
          </a:p>
          <a:p>
            <a:pPr lvl="1"/>
            <a:r>
              <a:rPr lang="en-US" sz="2400" dirty="0"/>
              <a:t>Consider more than just financial outcomes</a:t>
            </a:r>
          </a:p>
          <a:p>
            <a:pPr lvl="1"/>
            <a:r>
              <a:rPr lang="en-US" sz="2400" dirty="0"/>
              <a:t>Look at causes, not just effects</a:t>
            </a:r>
          </a:p>
          <a:p>
            <a:pPr lvl="1"/>
            <a:r>
              <a:rPr lang="en-US" sz="2400" dirty="0"/>
              <a:t>Ensure a consistency of vision, and</a:t>
            </a:r>
          </a:p>
          <a:p>
            <a:pPr lvl="1"/>
            <a:r>
              <a:rPr lang="en-US" sz="2400" dirty="0"/>
              <a:t>Identify areas for improvement</a:t>
            </a:r>
          </a:p>
          <a:p>
            <a:r>
              <a:rPr lang="en-US" sz="2800" dirty="0"/>
              <a:t>But important to review if the measures being monitored are the right ones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9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A4F3-31D8-40D2-BD19-5EE3B826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10 covers: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34428-DDF6-48F3-BEF9-94316CD3E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origins of strategy</a:t>
            </a:r>
          </a:p>
          <a:p>
            <a:r>
              <a:rPr lang="en-GB" sz="2800" dirty="0"/>
              <a:t>Assessing current performance </a:t>
            </a:r>
          </a:p>
          <a:p>
            <a:r>
              <a:rPr lang="en-GB" sz="2800" dirty="0"/>
              <a:t>Assessing organisational capability</a:t>
            </a:r>
          </a:p>
          <a:p>
            <a:r>
              <a:rPr lang="en-GB" sz="2800" dirty="0"/>
              <a:t>Strategic analysis and planning</a:t>
            </a:r>
          </a:p>
          <a:p>
            <a:r>
              <a:rPr lang="en-GB" sz="2800" dirty="0"/>
              <a:t>The need for a balanced approach </a:t>
            </a:r>
          </a:p>
          <a:p>
            <a:r>
              <a:rPr lang="en-GB" sz="2800" dirty="0"/>
              <a:t>The basis of strategy</a:t>
            </a:r>
          </a:p>
          <a:p>
            <a:r>
              <a:rPr lang="en-GB" sz="2800" dirty="0"/>
              <a:t>Strategic direction and strategic means </a:t>
            </a:r>
          </a:p>
          <a:p>
            <a:r>
              <a:rPr lang="en-GB" sz="2800" dirty="0"/>
              <a:t>Evaluation criteria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657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performance indicators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015" y="1844824"/>
            <a:ext cx="731245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2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Strategy is a means to an end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i="1" dirty="0">
              <a:latin typeface="Century Schoolbook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i="1" dirty="0">
                <a:cs typeface="Times New Roman" pitchFamily="18" charset="0"/>
              </a:rPr>
              <a:t>“Would you tell me please which way I ought to go from here?” she asked.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240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i="1" dirty="0">
                <a:cs typeface="Times New Roman" pitchFamily="18" charset="0"/>
              </a:rPr>
              <a:t>“That depends a good deal on where you want to get to,”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i="1" dirty="0">
                <a:cs typeface="Times New Roman" pitchFamily="18" charset="0"/>
              </a:rPr>
              <a:t>	said the cat.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240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>
                <a:cs typeface="Times New Roman" pitchFamily="18" charset="0"/>
              </a:rPr>
              <a:t>Lewis Carroll, </a:t>
            </a:r>
            <a:r>
              <a:rPr lang="en-GB" altLang="en-US" sz="2000" i="1" dirty="0">
                <a:cs typeface="Times New Roman" pitchFamily="18" charset="0"/>
              </a:rPr>
              <a:t>Alice’s Adventures in Wonderland </a:t>
            </a:r>
            <a:r>
              <a:rPr lang="en-GB" altLang="en-US" sz="2000" dirty="0">
                <a:cs typeface="Times New Roman" pitchFamily="18" charset="0"/>
              </a:rPr>
              <a:t>(1865)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78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Strategy is a means to an end</a:t>
            </a:r>
          </a:p>
        </p:txBody>
      </p:sp>
      <p:graphicFrame>
        <p:nvGraphicFramePr>
          <p:cNvPr id="169987" name="Group 3"/>
          <p:cNvGraphicFramePr>
            <a:graphicFrameLocks noGrp="1"/>
          </p:cNvGraphicFramePr>
          <p:nvPr/>
        </p:nvGraphicFramePr>
        <p:xfrm>
          <a:off x="827584" y="1397001"/>
          <a:ext cx="7173416" cy="3256136"/>
        </p:xfrm>
        <a:graphic>
          <a:graphicData uri="http://schemas.openxmlformats.org/drawingml/2006/table">
            <a:tbl>
              <a:tblPr/>
              <a:tblGrid>
                <a:gridCol w="2391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0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11093"/>
              </p:ext>
            </p:extLst>
          </p:nvPr>
        </p:nvGraphicFramePr>
        <p:xfrm>
          <a:off x="683568" y="2258086"/>
          <a:ext cx="7488832" cy="2393794"/>
        </p:xfrm>
        <a:graphic>
          <a:graphicData uri="http://schemas.openxmlformats.org/drawingml/2006/table">
            <a:tbl>
              <a:tblPr/>
              <a:tblGrid>
                <a:gridCol w="2440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0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Where do you want to get to?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Where are you starting from?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Which way ought you to go?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Objective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Current position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Strategy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FC1702C1-EE8E-F8C7-EBCF-4E311F0B2848}"/>
              </a:ext>
            </a:extLst>
          </p:cNvPr>
          <p:cNvSpPr/>
          <p:nvPr/>
        </p:nvSpPr>
        <p:spPr bwMode="auto">
          <a:xfrm>
            <a:off x="2614092" y="3374467"/>
            <a:ext cx="3600400" cy="144016"/>
          </a:xfrm>
          <a:prstGeom prst="rightArrow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71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Basis of strategy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altLang="en-US" dirty="0"/>
              <a:t>1. Cost leadership</a:t>
            </a:r>
          </a:p>
          <a:p>
            <a:pPr marL="400050" lvl="1" indent="0">
              <a:buNone/>
            </a:pPr>
            <a:r>
              <a:rPr lang="en-GB" altLang="en-US" dirty="0"/>
              <a:t>2. Differentiation</a:t>
            </a:r>
          </a:p>
          <a:p>
            <a:pPr marL="400050" lvl="1" indent="0">
              <a:buNone/>
            </a:pPr>
            <a:r>
              <a:rPr lang="en-GB" altLang="en-US" dirty="0"/>
              <a:t>3. Focus</a:t>
            </a:r>
          </a:p>
          <a:p>
            <a:pPr marL="800100" lvl="2" indent="0">
              <a:buNone/>
            </a:pPr>
            <a:r>
              <a:rPr lang="en-GB" altLang="en-US" dirty="0"/>
              <a:t>3a. based on cost</a:t>
            </a:r>
          </a:p>
          <a:p>
            <a:pPr marL="800100" lvl="2" indent="0">
              <a:buNone/>
            </a:pPr>
            <a:r>
              <a:rPr lang="en-GB" altLang="en-US" dirty="0"/>
              <a:t>3b. based on differentiation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Michael Porter (2004a) 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93273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Porter’s matrix</a:t>
            </a:r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971600" y="2132856"/>
          <a:ext cx="6182072" cy="3996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30840" imgH="4298760" progId="Word.Document.8">
                  <p:embed/>
                </p:oleObj>
              </mc:Choice>
              <mc:Fallback>
                <p:oleObj name="Document" r:id="rId2" imgW="6630840" imgH="4298760" progId="Word.Document.8">
                  <p:embed/>
                  <p:pic>
                    <p:nvPicPr>
                      <p:cNvPr id="172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132856"/>
                        <a:ext cx="6182072" cy="3996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altLang="en-US" sz="1000">
                <a:latin typeface="Arial" pitchFamily="34" charset="0"/>
              </a:rPr>
              <a:t>Adapted from Porter 2004</a:t>
            </a:r>
            <a:endParaRPr lang="en-GB" altLang="en-US" sz="1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22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793038" cy="830263"/>
          </a:xfrm>
        </p:spPr>
        <p:txBody>
          <a:bodyPr/>
          <a:lstStyle/>
          <a:p>
            <a:r>
              <a:rPr lang="en-GB" altLang="en-US" dirty="0"/>
              <a:t>Strategy Clock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0" y="6467581"/>
            <a:ext cx="34918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1100" dirty="0">
                <a:latin typeface="Arial" pitchFamily="34" charset="0"/>
              </a:rPr>
              <a:t>Adapted from Johnson et al. 2008 and 2017</a:t>
            </a:r>
            <a:endParaRPr lang="en-GB" altLang="en-US" sz="1100" dirty="0">
              <a:latin typeface="Arial" pitchFamily="34" charset="0"/>
            </a:endParaRP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317394" y="1988840"/>
            <a:ext cx="180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>
                <a:latin typeface="+mn-lt"/>
              </a:rPr>
              <a:t>Eight possible</a:t>
            </a:r>
          </a:p>
          <a:p>
            <a:r>
              <a:rPr lang="en-GB" altLang="en-US" dirty="0">
                <a:latin typeface="+mn-lt"/>
              </a:rPr>
              <a:t>strategic routes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3164" y="1988839"/>
            <a:ext cx="7079300" cy="447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19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63D5-23C0-5AC1-1884-B7ED503B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Eight possible strategic routes</a:t>
            </a:r>
          </a:p>
        </p:txBody>
      </p:sp>
      <p:pic>
        <p:nvPicPr>
          <p:cNvPr id="4" name="Picture 3" descr="Table">
            <a:extLst>
              <a:ext uri="{FF2B5EF4-FFF2-40B4-BE49-F238E27FC236}">
                <a16:creationId xmlns:a16="http://schemas.microsoft.com/office/drawing/2014/main" id="{76772D7E-6FA4-7A3D-6366-42CD0B91F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4" y="1844824"/>
            <a:ext cx="7360989" cy="48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7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pitchFamily="18" charset="0"/>
              </a:rPr>
              <a:t>Strategic direction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solidFill>
                  <a:srgbClr val="000000"/>
                </a:solidFill>
                <a:cs typeface="Times New Roman" pitchFamily="18" charset="0"/>
              </a:rPr>
              <a:t>Various approaches can assist, including:</a:t>
            </a:r>
            <a:endParaRPr lang="en-GB" altLang="en-US" sz="2800" dirty="0">
              <a:cs typeface="Times New Roman" pitchFamily="18" charset="0"/>
            </a:endParaRPr>
          </a:p>
          <a:p>
            <a:pPr lvl="1"/>
            <a:r>
              <a:rPr lang="en-GB" altLang="en-US" dirty="0">
                <a:solidFill>
                  <a:srgbClr val="000000"/>
                </a:solidFill>
                <a:cs typeface="Times New Roman" pitchFamily="18" charset="0"/>
              </a:rPr>
              <a:t>Growth Share (BCG) Matrix</a:t>
            </a:r>
          </a:p>
          <a:p>
            <a:pPr lvl="1"/>
            <a:r>
              <a:rPr lang="en-GB" altLang="en-US" dirty="0">
                <a:solidFill>
                  <a:srgbClr val="000000"/>
                </a:solidFill>
                <a:cs typeface="Times New Roman" pitchFamily="18" charset="0"/>
              </a:rPr>
              <a:t>Life cycle analysis</a:t>
            </a:r>
            <a:endParaRPr lang="en-GB" altLang="en-US" dirty="0">
              <a:cs typeface="Times New Roman" pitchFamily="18" charset="0"/>
            </a:endParaRPr>
          </a:p>
          <a:p>
            <a:pPr lvl="1"/>
            <a:r>
              <a:rPr lang="en-GB" altLang="en-US" dirty="0">
                <a:solidFill>
                  <a:srgbClr val="000000"/>
                </a:solidFill>
                <a:cs typeface="Times New Roman" pitchFamily="18" charset="0"/>
              </a:rPr>
              <a:t>Ansoff’s growth matrix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47610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E398-46AB-42E6-B9FE-EECAB3A4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Portfolio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808F1-5FF6-4497-93B4-6D9F3248C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733" y="1844825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4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Life cycle analysis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Stages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Introduction – Growth – Maturity – Decline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GB" altLang="en-US" sz="2200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Market position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Dominant – Strong – Favourable – Tenable – Weak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2200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Variants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Fad life cycle 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Extended life cycle</a:t>
            </a:r>
          </a:p>
          <a:p>
            <a:pPr lvl="1">
              <a:lnSpc>
                <a:spcPct val="90000"/>
              </a:lnSpc>
            </a:pP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653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BCD4-76D7-451E-A0DE-6BCD58D4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Origins of strategy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B0DB-BCA3-4426-A6CF-4B1EE791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Strategic decisions: </a:t>
            </a:r>
          </a:p>
          <a:p>
            <a:pPr lvl="1"/>
            <a:r>
              <a:rPr lang="en-GB" sz="2400" dirty="0"/>
              <a:t>Affect the direction to which an organisation is committed for the next few years </a:t>
            </a:r>
          </a:p>
          <a:p>
            <a:pPr lvl="1"/>
            <a:r>
              <a:rPr lang="en-GB" sz="2400" dirty="0"/>
              <a:t>Involve a significant commitment of resources </a:t>
            </a:r>
          </a:p>
          <a:p>
            <a:pPr lvl="1"/>
            <a:r>
              <a:rPr lang="en-GB" sz="2400" dirty="0"/>
              <a:t>Involve complex situations at corporate, business unit and operational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0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37D0-F430-4C5F-9713-87E72B6F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cycle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2564C-6D7B-4FD2-995A-3E50C35CD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72" y="2204864"/>
            <a:ext cx="8505137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28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Ansoff’s growth matrix</a:t>
            </a: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347" y="2060848"/>
            <a:ext cx="874066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56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9AA8-42B4-08C6-4DFA-1E6763F0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DD3A-FC87-CD06-7C4A-B9D51FAF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7772400" cy="4752528"/>
          </a:xfrm>
        </p:spPr>
        <p:txBody>
          <a:bodyPr/>
          <a:lstStyle/>
          <a:p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 market, present products: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would be the implications of doing nothing? Is withdrawal feasible? Is consolidation or market penetration feasible?</a:t>
            </a:r>
          </a:p>
          <a:p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 market, new product: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sort of new product could be developed for the present market? </a:t>
            </a:r>
          </a:p>
          <a:p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market, present products: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 the organisation considered the scope for entering into new markets?</a:t>
            </a:r>
          </a:p>
          <a:p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markets, new products: 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Does organisation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capability to be successful with new products in new and unfamiliar markets?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1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352928" cy="1143000"/>
          </a:xfrm>
        </p:spPr>
        <p:txBody>
          <a:bodyPr/>
          <a:lstStyle/>
          <a:p>
            <a:r>
              <a:rPr lang="en-GB" altLang="en-US" dirty="0"/>
              <a:t>Strategic means and assessing options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2060848"/>
            <a:ext cx="7772400" cy="4464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Strategic means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Internal development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Mergers and acquisitions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Joint development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Evaluation criteria for options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Suitability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Feasibility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Acceptability</a:t>
            </a:r>
          </a:p>
        </p:txBody>
      </p:sp>
    </p:spTree>
    <p:extLst>
      <p:ext uri="{BB962C8B-B14F-4D97-AF65-F5344CB8AC3E}">
        <p14:creationId xmlns:p14="http://schemas.microsoft.com/office/powerpoint/2010/main" val="32892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AEF2-5C6C-4DDC-B584-6DC484C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 and organisations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F08B8-8A99-4759-9F45-F0DE5E95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If approaches to strategic management were only undertaken in a scientific way, decisions would only be rational and objective</a:t>
            </a:r>
          </a:p>
          <a:p>
            <a:r>
              <a:rPr lang="en-GB" sz="2400" dirty="0"/>
              <a:t>But organisations are complex, and decisions about strategy are largely dependant on the predominant organisational characteristics </a:t>
            </a:r>
          </a:p>
          <a:p>
            <a:r>
              <a:rPr lang="en-GB" sz="2400" dirty="0"/>
              <a:t>This helps to indicate why similar food service businesses, facing similar business environments, might make quite different strategic decisions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7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reality of strategic management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793037" cy="4464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Organic not linear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Affected by organisation and culture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Complex and judgmental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Continuous process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Combines a variety of approaches and techniques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A management job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Based on a continuum of formulation and implementation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Needs to be flexible to cope with uncertainty</a:t>
            </a:r>
          </a:p>
        </p:txBody>
      </p:sp>
    </p:spTree>
    <p:extLst>
      <p:ext uri="{BB962C8B-B14F-4D97-AF65-F5344CB8AC3E}">
        <p14:creationId xmlns:p14="http://schemas.microsoft.com/office/powerpoint/2010/main" val="9601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Terms used include: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916832"/>
            <a:ext cx="6534620" cy="4258816"/>
          </a:xfrm>
        </p:spPr>
        <p:txBody>
          <a:bodyPr/>
          <a:lstStyle/>
          <a:p>
            <a:r>
              <a:rPr lang="en-GB" altLang="en-US" sz="2800" dirty="0"/>
              <a:t>Vision</a:t>
            </a:r>
          </a:p>
          <a:p>
            <a:r>
              <a:rPr lang="en-GB" altLang="en-US" sz="2800" dirty="0"/>
              <a:t>Mission</a:t>
            </a:r>
          </a:p>
          <a:p>
            <a:r>
              <a:rPr lang="en-GB" altLang="en-US" sz="2800" dirty="0"/>
              <a:t>Policy</a:t>
            </a:r>
          </a:p>
          <a:p>
            <a:r>
              <a:rPr lang="en-GB" altLang="en-US" sz="2800" dirty="0"/>
              <a:t>Goals/aims</a:t>
            </a:r>
          </a:p>
          <a:p>
            <a:r>
              <a:rPr lang="en-GB" altLang="en-US" sz="2800" dirty="0"/>
              <a:t>Strategy</a:t>
            </a:r>
          </a:p>
          <a:p>
            <a:r>
              <a:rPr lang="en-GB" altLang="en-US" sz="2800" dirty="0"/>
              <a:t>Objectives</a:t>
            </a:r>
          </a:p>
          <a:p>
            <a:r>
              <a:rPr lang="en-GB" altLang="en-US" sz="2800" dirty="0"/>
              <a:t>Tactics</a:t>
            </a:r>
          </a:p>
        </p:txBody>
      </p:sp>
    </p:spTree>
    <p:extLst>
      <p:ext uri="{BB962C8B-B14F-4D97-AF65-F5344CB8AC3E}">
        <p14:creationId xmlns:p14="http://schemas.microsoft.com/office/powerpoint/2010/main" val="64002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three levels of strategy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072" y="2204864"/>
            <a:ext cx="8315856" cy="2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3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pitchFamily="18" charset="0"/>
              </a:rPr>
              <a:t>Assessing current performance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93037" cy="4392488"/>
          </a:xfrm>
        </p:spPr>
        <p:txBody>
          <a:bodyPr/>
          <a:lstStyle/>
          <a:p>
            <a:pPr marL="533400" indent="-533400"/>
            <a:r>
              <a:rPr lang="en-GB" altLang="en-US" sz="2800" dirty="0">
                <a:solidFill>
                  <a:srgbClr val="000000"/>
                </a:solidFill>
                <a:cs typeface="Times New Roman" pitchFamily="18" charset="0"/>
              </a:rPr>
              <a:t>Same three levels used when assessing the performance of the current operation:</a:t>
            </a:r>
            <a:endParaRPr lang="en-GB" altLang="en-US" sz="2800" dirty="0">
              <a:cs typeface="Times New Roman" pitchFamily="18" charset="0"/>
            </a:endParaRPr>
          </a:p>
          <a:p>
            <a:pPr marL="933450" lvl="1" indent="-533400">
              <a:buFontTx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  <a:cs typeface="Times New Roman" pitchFamily="18" charset="0"/>
              </a:rPr>
              <a:t>Operational</a:t>
            </a:r>
          </a:p>
          <a:p>
            <a:pPr marL="1828800" lvl="3" indent="-457200"/>
            <a:r>
              <a:rPr lang="en-GB" altLang="en-US" sz="1600" dirty="0">
                <a:solidFill>
                  <a:srgbClr val="000000"/>
                </a:solidFill>
                <a:cs typeface="Times New Roman" pitchFamily="18" charset="0"/>
              </a:rPr>
              <a:t>includes day-to-day sales and the way the product is provided and promoted</a:t>
            </a:r>
            <a:endParaRPr lang="en-GB" altLang="en-US" sz="1600" dirty="0">
              <a:cs typeface="Times New Roman" pitchFamily="18" charset="0"/>
            </a:endParaRPr>
          </a:p>
          <a:p>
            <a:pPr marL="933450" lvl="1" indent="-533400">
              <a:buFontTx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  <a:cs typeface="Times New Roman" pitchFamily="18" charset="0"/>
              </a:rPr>
              <a:t>Business</a:t>
            </a:r>
          </a:p>
          <a:p>
            <a:pPr marL="1828800" lvl="3" indent="-457200"/>
            <a:r>
              <a:rPr lang="en-GB" altLang="en-US" sz="1600" dirty="0">
                <a:solidFill>
                  <a:srgbClr val="000000"/>
                </a:solidFill>
                <a:cs typeface="Times New Roman" pitchFamily="18" charset="0"/>
              </a:rPr>
              <a:t>the performance of the enterprise in terms of profitability, competitiveness and other business measures</a:t>
            </a:r>
            <a:endParaRPr lang="en-GB" altLang="en-US" sz="1600" dirty="0">
              <a:cs typeface="Times New Roman" pitchFamily="18" charset="0"/>
            </a:endParaRPr>
          </a:p>
          <a:p>
            <a:pPr marL="933450" lvl="1" indent="-533400">
              <a:buFontTx/>
              <a:buAutoNum type="arabicPeriod"/>
            </a:pPr>
            <a:r>
              <a:rPr lang="en-GB" altLang="en-US" sz="2400" dirty="0">
                <a:solidFill>
                  <a:srgbClr val="000000"/>
                </a:solidFill>
                <a:cs typeface="Times New Roman" pitchFamily="18" charset="0"/>
              </a:rPr>
              <a:t>Corporate</a:t>
            </a:r>
          </a:p>
          <a:p>
            <a:pPr marL="1828800" lvl="3" indent="-457200"/>
            <a:r>
              <a:rPr lang="en-GB" altLang="en-US" sz="1600" dirty="0">
                <a:solidFill>
                  <a:srgbClr val="000000"/>
                </a:solidFill>
                <a:cs typeface="Times New Roman" pitchFamily="18" charset="0"/>
              </a:rPr>
              <a:t>the strategic direction of the operation and how this is being achieved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381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Assessing current performance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848600" cy="3810000"/>
          </a:xfrm>
        </p:spPr>
        <p:txBody>
          <a:bodyPr/>
          <a:lstStyle/>
          <a:p>
            <a:r>
              <a:rPr lang="en-GB" altLang="en-US" sz="2800" dirty="0"/>
              <a:t>Includes:</a:t>
            </a:r>
          </a:p>
          <a:p>
            <a:pPr marL="0" indent="0">
              <a:buNone/>
            </a:pPr>
            <a:endParaRPr lang="en-GB" altLang="en-US" sz="2800" dirty="0"/>
          </a:p>
          <a:p>
            <a:pPr lvl="1"/>
            <a:r>
              <a:rPr lang="en-GB" altLang="en-US" sz="2400" dirty="0"/>
              <a:t>Quantitative analysis</a:t>
            </a:r>
          </a:p>
          <a:p>
            <a:pPr lvl="1">
              <a:buNone/>
            </a:pPr>
            <a:endParaRPr lang="en-GB" altLang="en-US" sz="2400" dirty="0"/>
          </a:p>
          <a:p>
            <a:pPr lvl="1"/>
            <a:r>
              <a:rPr lang="en-GB" altLang="en-US" sz="2400" dirty="0"/>
              <a:t>Business environment analysis</a:t>
            </a:r>
          </a:p>
          <a:p>
            <a:pPr lvl="1"/>
            <a:endParaRPr lang="en-GB" altLang="en-US" sz="2400" dirty="0"/>
          </a:p>
          <a:p>
            <a:pPr lvl="1"/>
            <a:r>
              <a:rPr lang="en-GB" altLang="en-US" sz="2400" dirty="0"/>
              <a:t>Qualitative evaluation</a:t>
            </a:r>
          </a:p>
        </p:txBody>
      </p:sp>
    </p:spTree>
    <p:extLst>
      <p:ext uri="{BB962C8B-B14F-4D97-AF65-F5344CB8AC3E}">
        <p14:creationId xmlns:p14="http://schemas.microsoft.com/office/powerpoint/2010/main" val="330840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Quantitative analysis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7584" y="2204864"/>
            <a:ext cx="7776864" cy="3778424"/>
          </a:xfrm>
        </p:spPr>
        <p:txBody>
          <a:bodyPr/>
          <a:lstStyle/>
          <a:p>
            <a:r>
              <a:rPr lang="en-GB" altLang="en-US" sz="2800" dirty="0"/>
              <a:t>Essential part of appraisal </a:t>
            </a:r>
          </a:p>
          <a:p>
            <a:pPr>
              <a:buFont typeface="Wingdings" pitchFamily="2" charset="2"/>
              <a:buNone/>
            </a:pPr>
            <a:endParaRPr lang="en-GB" altLang="en-US" sz="2800" dirty="0"/>
          </a:p>
          <a:p>
            <a:r>
              <a:rPr lang="en-GB" altLang="en-US" sz="2800" dirty="0"/>
              <a:t>Considered over time</a:t>
            </a:r>
          </a:p>
          <a:p>
            <a:endParaRPr lang="en-GB" altLang="en-US" sz="2800" dirty="0"/>
          </a:p>
          <a:p>
            <a:r>
              <a:rPr lang="en-GB" altLang="en-US" sz="2800" dirty="0"/>
              <a:t>Evaluation is more important than the data itself</a:t>
            </a:r>
          </a:p>
        </p:txBody>
      </p:sp>
    </p:spTree>
    <p:extLst>
      <p:ext uri="{BB962C8B-B14F-4D97-AF65-F5344CB8AC3E}">
        <p14:creationId xmlns:p14="http://schemas.microsoft.com/office/powerpoint/2010/main" val="285623986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735</TotalTime>
  <Words>1290</Words>
  <Application>Microsoft Office PowerPoint</Application>
  <PresentationFormat>On-screen Show (4:3)</PresentationFormat>
  <Paragraphs>247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Century Schoolbook</vt:lpstr>
      <vt:lpstr>Courier New</vt:lpstr>
      <vt:lpstr>Gill Sans MT</vt:lpstr>
      <vt:lpstr>Tahoma</vt:lpstr>
      <vt:lpstr>Times New Roman</vt:lpstr>
      <vt:lpstr>Wingdings</vt:lpstr>
      <vt:lpstr>Blends</vt:lpstr>
      <vt:lpstr>Document</vt:lpstr>
      <vt:lpstr>Food and Beverage Management The sixth edition</vt:lpstr>
      <vt:lpstr>PowerPoint Presentation</vt:lpstr>
      <vt:lpstr>Chapter 10 covers:</vt:lpstr>
      <vt:lpstr>Origins of strategy</vt:lpstr>
      <vt:lpstr>Terms used include:</vt:lpstr>
      <vt:lpstr>The three levels of strategy</vt:lpstr>
      <vt:lpstr>Assessing current performance</vt:lpstr>
      <vt:lpstr>Assessing current performance</vt:lpstr>
      <vt:lpstr>Quantitative analysis</vt:lpstr>
      <vt:lpstr>Quantitative analysis can:</vt:lpstr>
      <vt:lpstr>Ratio analysis</vt:lpstr>
      <vt:lpstr>Quantitative measures</vt:lpstr>
      <vt:lpstr>Quantitative evaluation</vt:lpstr>
      <vt:lpstr>Business environment appraisal</vt:lpstr>
      <vt:lpstr>The business macro-environment</vt:lpstr>
      <vt:lpstr>The business micro-environment</vt:lpstr>
      <vt:lpstr>Porter’s Five Forces</vt:lpstr>
      <vt:lpstr>Qualitative evaluation</vt:lpstr>
      <vt:lpstr>Qualitative evaluation</vt:lpstr>
      <vt:lpstr>Analysis using the Food Service Cycle</vt:lpstr>
      <vt:lpstr>The Food Service Cycle</vt:lpstr>
      <vt:lpstr>External comparison</vt:lpstr>
      <vt:lpstr>Assessing organisational capability</vt:lpstr>
      <vt:lpstr>Strategic analysis and planning</vt:lpstr>
      <vt:lpstr>SWOT matrix</vt:lpstr>
      <vt:lpstr>Using the SWOT analysis</vt:lpstr>
      <vt:lpstr>Need for a balanced approach</vt:lpstr>
      <vt:lpstr>Balanced Scorecard</vt:lpstr>
      <vt:lpstr>Using the Balanced Score Card</vt:lpstr>
      <vt:lpstr>Examples of performance indicators</vt:lpstr>
      <vt:lpstr>Strategy is a means to an end</vt:lpstr>
      <vt:lpstr>Strategy is a means to an end</vt:lpstr>
      <vt:lpstr>Basis of strategy</vt:lpstr>
      <vt:lpstr>Porter’s matrix</vt:lpstr>
      <vt:lpstr>Strategy Clock</vt:lpstr>
      <vt:lpstr>Eight possible strategic routes</vt:lpstr>
      <vt:lpstr>Strategic direction</vt:lpstr>
      <vt:lpstr>Product Portfolio Matrix</vt:lpstr>
      <vt:lpstr>Life cycle analysis</vt:lpstr>
      <vt:lpstr>Life cycle analysis</vt:lpstr>
      <vt:lpstr>Ansoff’s growth matrix</vt:lpstr>
      <vt:lpstr>Alternative strategies</vt:lpstr>
      <vt:lpstr>Strategic means and assessing options</vt:lpstr>
      <vt:lpstr>Strategy and organisations </vt:lpstr>
      <vt:lpstr>The reality of strategic management</vt:lpstr>
      <vt:lpstr>PowerPoint Presentation</vt:lpstr>
    </vt:vector>
  </TitlesOfParts>
  <Company>The Food and Beverage Training Company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Managment 6th Edition 2022</dc:title>
  <dc:subject>FandBM 6th Chapter 10 Making Strategic Decisions</dc:subject>
  <dc:creator>John Cousins The Food and Beverage Training Company</dc:creator>
  <cp:keywords>Chapter 10 Making Strategic Decisions</cp:keywords>
  <dc:description>Presentation is copyright.  Use or adaptions must include acknowledgement of the source.  Not to be published or shared online.</dc:description>
  <cp:lastModifiedBy>John Cousins</cp:lastModifiedBy>
  <cp:revision>98</cp:revision>
  <dcterms:created xsi:type="dcterms:W3CDTF">2011-08-30T14:41:49Z</dcterms:created>
  <dcterms:modified xsi:type="dcterms:W3CDTF">2022-12-11T13:41:21Z</dcterms:modified>
  <cp:category/>
  <cp:contentStatus>Presentation is copyright.  Use or adaptions must include acknowledgement of the source.  Not to be published or shared online.</cp:contentStatus>
</cp:coreProperties>
</file>